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3" r:id="rId4"/>
    <p:sldId id="264" r:id="rId5"/>
    <p:sldId id="265" r:id="rId6"/>
    <p:sldId id="266" r:id="rId7"/>
    <p:sldId id="267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9" r:id="rId16"/>
    <p:sldId id="277" r:id="rId17"/>
    <p:sldId id="257" r:id="rId18"/>
    <p:sldId id="258" r:id="rId19"/>
    <p:sldId id="259" r:id="rId20"/>
    <p:sldId id="260" r:id="rId21"/>
    <p:sldId id="261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3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9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6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3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4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0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07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5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9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3A52-F1F7-4810-9DCB-6CA6F5F02591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BCFEE-ADBD-4517-BCEF-52F88E413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83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743199"/>
          </a:xfrm>
        </p:spPr>
        <p:txBody>
          <a:bodyPr>
            <a:normAutofit/>
          </a:bodyPr>
          <a:lstStyle/>
          <a:p>
            <a:r>
              <a:rPr lang="en-US" dirty="0" smtClean="0"/>
              <a:t>Reptile Theory in </a:t>
            </a:r>
            <a:br>
              <a:rPr lang="en-US" dirty="0" smtClean="0"/>
            </a:br>
            <a:r>
              <a:rPr lang="en-US" dirty="0" smtClean="0"/>
              <a:t>Insurance Coverage and Bad Faith Litigation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48000"/>
            <a:ext cx="63246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By Matt Ellison</a:t>
            </a:r>
          </a:p>
          <a:p>
            <a:r>
              <a:rPr lang="en-US" sz="2400" dirty="0" smtClean="0"/>
              <a:t>FOWLER BELL PLLC</a:t>
            </a:r>
          </a:p>
          <a:p>
            <a:r>
              <a:rPr lang="en-US" sz="2400" dirty="0" smtClean="0"/>
              <a:t>Lexington, KY</a:t>
            </a:r>
          </a:p>
          <a:p>
            <a:r>
              <a:rPr lang="en-US" sz="2400" dirty="0" smtClean="0"/>
              <a:t>and</a:t>
            </a:r>
          </a:p>
          <a:p>
            <a:r>
              <a:rPr lang="en-US" sz="2400" dirty="0" smtClean="0"/>
              <a:t>Pete Dworjanyn</a:t>
            </a:r>
          </a:p>
          <a:p>
            <a:r>
              <a:rPr lang="en-US" sz="2400" dirty="0" smtClean="0"/>
              <a:t>COLLINS &amp; LACY, PC</a:t>
            </a:r>
          </a:p>
          <a:p>
            <a:r>
              <a:rPr lang="en-US" sz="2400" dirty="0" smtClean="0"/>
              <a:t>Columbia, SC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04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Chapter Six       Safety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Never separate a rule from the danger it was designed to protect</a:t>
            </a:r>
          </a:p>
          <a:p>
            <a:pPr marL="0" indent="0">
              <a:buNone/>
            </a:pPr>
            <a:r>
              <a:rPr lang="en-US" dirty="0" smtClean="0"/>
              <a:t>1) Prevent Danger</a:t>
            </a:r>
          </a:p>
          <a:p>
            <a:pPr marL="0" indent="0">
              <a:buNone/>
            </a:pPr>
            <a:r>
              <a:rPr lang="en-US" dirty="0" smtClean="0"/>
              <a:t>2) Protect people in wide variety of situations</a:t>
            </a:r>
          </a:p>
          <a:p>
            <a:pPr marL="0" indent="0">
              <a:buNone/>
            </a:pPr>
            <a:r>
              <a:rPr lang="en-US" dirty="0" smtClean="0"/>
              <a:t>3) Be clear English, not legalese or technical</a:t>
            </a:r>
          </a:p>
          <a:p>
            <a:pPr marL="0" indent="0">
              <a:buNone/>
            </a:pPr>
            <a:r>
              <a:rPr lang="en-US" dirty="0" smtClean="0"/>
              <a:t>4) State what person must do-explicit</a:t>
            </a:r>
          </a:p>
          <a:p>
            <a:pPr marL="0" indent="0">
              <a:buNone/>
            </a:pPr>
            <a:r>
              <a:rPr lang="en-US" dirty="0" smtClean="0"/>
              <a:t>5) Be practical and easy to follow</a:t>
            </a:r>
          </a:p>
          <a:p>
            <a:pPr marL="0" indent="0">
              <a:buNone/>
            </a:pPr>
            <a:r>
              <a:rPr lang="en-US" dirty="0" smtClean="0"/>
              <a:t>6) One defendant has to agree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0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 vs.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accident</a:t>
            </a:r>
          </a:p>
          <a:p>
            <a:r>
              <a:rPr lang="en-US" dirty="0" smtClean="0"/>
              <a:t>Defendant chose to violate a safety rule</a:t>
            </a:r>
          </a:p>
          <a:p>
            <a:r>
              <a:rPr lang="en-US" dirty="0" smtClean="0"/>
              <a:t>Umbrella Rule: [Defendant] is not allowed to needlessly endanger public.</a:t>
            </a:r>
          </a:p>
          <a:p>
            <a:r>
              <a:rPr lang="en-US" dirty="0" smtClean="0"/>
              <a:t>Case Specific Rules</a:t>
            </a:r>
          </a:p>
          <a:p>
            <a:r>
              <a:rPr lang="en-US" dirty="0" smtClean="0"/>
              <a:t>Spreading tentacles of danger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77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   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most common and fundamental connection with a concept, word, action, role, anything.</a:t>
            </a:r>
          </a:p>
          <a:p>
            <a:r>
              <a:rPr lang="en-US" dirty="0" smtClean="0"/>
              <a:t>Good health: Mobility</a:t>
            </a:r>
          </a:p>
          <a:p>
            <a:r>
              <a:rPr lang="en-US" dirty="0" smtClean="0"/>
              <a:t>Physician: Hero</a:t>
            </a:r>
          </a:p>
          <a:p>
            <a:r>
              <a:rPr lang="en-US" dirty="0" smtClean="0"/>
              <a:t>Hospital: Processing plant</a:t>
            </a:r>
          </a:p>
          <a:p>
            <a:r>
              <a:rPr lang="en-US" dirty="0" smtClean="0"/>
              <a:t>On Code or Off Code</a:t>
            </a:r>
          </a:p>
        </p:txBody>
      </p:sp>
    </p:spTree>
    <p:extLst>
      <p:ext uri="{BB962C8B-B14F-4D97-AF65-F5344CB8AC3E}">
        <p14:creationId xmlns:p14="http://schemas.microsoft.com/office/powerpoint/2010/main" val="1637372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  Defense Depositions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Establish general safety </a:t>
            </a:r>
            <a:r>
              <a:rPr lang="en-US" dirty="0" smtClean="0"/>
              <a:t>rules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Relate general  </a:t>
            </a:r>
            <a:r>
              <a:rPr lang="en-US" dirty="0"/>
              <a:t>r</a:t>
            </a:r>
            <a:r>
              <a:rPr lang="en-US" dirty="0" smtClean="0"/>
              <a:t>ules to specific safety rules</a:t>
            </a:r>
          </a:p>
          <a:p>
            <a:pPr marL="514350" indent="-514350">
              <a:buAutoNum type="arabicParenR"/>
            </a:pPr>
            <a:r>
              <a:rPr lang="en-US" dirty="0" smtClean="0"/>
              <a:t>Show Reptile how this can happen to her</a:t>
            </a:r>
          </a:p>
          <a:p>
            <a:pPr marL="514350" indent="-514350">
              <a:buAutoNum type="arabicParenR"/>
            </a:pPr>
            <a:r>
              <a:rPr lang="en-US" dirty="0" smtClean="0"/>
              <a:t>Safety First, Last, Always</a:t>
            </a:r>
          </a:p>
          <a:p>
            <a:pPr marL="514350" indent="-514350">
              <a:buAutoNum type="arabicParenR"/>
            </a:pPr>
            <a:r>
              <a:rPr lang="en-US" dirty="0" smtClean="0"/>
              <a:t>Defendant did not care about safety </a:t>
            </a:r>
          </a:p>
          <a:p>
            <a:pPr marL="514350" indent="-514350">
              <a:buAutoNum type="arabicParenR"/>
            </a:pPr>
            <a:r>
              <a:rPr lang="en-US" dirty="0" smtClean="0"/>
              <a:t>Defendant did not care about the person and does not care now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 </a:t>
            </a:r>
            <a:r>
              <a:rPr lang="en-US" dirty="0" smtClean="0"/>
              <a:t>Defense    Depositions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8) Did not have knowledge to safely do job</a:t>
            </a:r>
          </a:p>
          <a:p>
            <a:pPr marL="0" indent="0">
              <a:buNone/>
            </a:pPr>
            <a:r>
              <a:rPr lang="en-US" dirty="0" smtClean="0"/>
              <a:t>9) Expose defendant as a liar</a:t>
            </a:r>
          </a:p>
          <a:p>
            <a:pPr marL="0" indent="0">
              <a:buNone/>
            </a:pPr>
            <a:r>
              <a:rPr lang="en-US" dirty="0" smtClean="0"/>
              <a:t>10) Show defendant did not do his job</a:t>
            </a:r>
          </a:p>
          <a:p>
            <a:pPr marL="0" indent="0">
              <a:buNone/>
            </a:pPr>
            <a:r>
              <a:rPr lang="en-US" dirty="0" smtClean="0"/>
              <a:t>11) Show plaintiff did her job (patient, pedestrian, employee)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29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Did </a:t>
            </a:r>
            <a:r>
              <a:rPr lang="en-US" sz="3500" dirty="0"/>
              <a:t>the insurer unreasonably </a:t>
            </a:r>
            <a:r>
              <a:rPr lang="en-US" sz="3500" dirty="0" smtClean="0"/>
              <a:t>act </a:t>
            </a:r>
            <a:r>
              <a:rPr lang="en-US" sz="3500" dirty="0"/>
              <a:t>or fail to act in a manner that deprives the insured of the benefits of the </a:t>
            </a:r>
            <a:r>
              <a:rPr lang="en-US" sz="3500" dirty="0" smtClean="0"/>
              <a:t>policy?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Promptly and fairly investigate </a:t>
            </a:r>
            <a:r>
              <a:rPr lang="en-US" sz="3500" dirty="0"/>
              <a:t>and evaluate </a:t>
            </a:r>
            <a:r>
              <a:rPr lang="en-US" sz="3500" dirty="0" smtClean="0"/>
              <a:t>claim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Look </a:t>
            </a:r>
            <a:r>
              <a:rPr lang="en-US" sz="3500" dirty="0"/>
              <a:t>for </a:t>
            </a:r>
            <a:r>
              <a:rPr lang="en-US" sz="3500" dirty="0" smtClean="0"/>
              <a:t>coverage</a:t>
            </a:r>
            <a:r>
              <a:rPr lang="en-US" sz="3500" dirty="0"/>
              <a:t>, disclose benefits and coverage that may apply, and give the insured’s interests the same </a:t>
            </a:r>
            <a:r>
              <a:rPr lang="en-US" sz="3500" dirty="0" smtClean="0"/>
              <a:t>regard as </a:t>
            </a:r>
            <a:r>
              <a:rPr lang="en-US" sz="3500" dirty="0"/>
              <a:t>the insurer’s </a:t>
            </a:r>
            <a:r>
              <a:rPr lang="en-US" sz="3500" dirty="0" smtClean="0"/>
              <a:t>interests, or sacrifice insurer’s interests in favor of insured.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Communicate  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endParaRPr lang="en-US" sz="3500" dirty="0"/>
          </a:p>
          <a:p>
            <a:pPr lvl="1"/>
            <a:endParaRPr lang="en-US" u="sng" dirty="0"/>
          </a:p>
          <a:p>
            <a:pPr lvl="1"/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51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Deposition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Deposition is trial</a:t>
            </a:r>
          </a:p>
          <a:p>
            <a:r>
              <a:rPr lang="en-US" dirty="0" smtClean="0"/>
              <a:t>Think about witnesses recorded by video</a:t>
            </a:r>
          </a:p>
          <a:p>
            <a:r>
              <a:rPr lang="en-US" dirty="0" smtClean="0"/>
              <a:t>Re-think adage about answering only the question that has been asked, or about giving very short answers. </a:t>
            </a:r>
          </a:p>
          <a:p>
            <a:r>
              <a:rPr lang="en-US" dirty="0" smtClean="0"/>
              <a:t>Prepare for their rules: All risk cannot be eliminated; each case is different; make own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3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adjuster assigned to the claim failed to follow one or more provisions in the claim file.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“DIDN’T FOLLOW THE MANUAL”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GOAL: To demonstrate that Insuramax’s representatives adjust claims without following the guidelines prepared for them.</a:t>
            </a:r>
          </a:p>
          <a:p>
            <a:r>
              <a:rPr lang="en-US" dirty="0" smtClean="0"/>
              <a:t>“REPTILE” GOAL: The errors made in the adjustment of the plaintiff’s claim were entirely avoidable.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Insuramax denies the claim (first party) based upon strong circumstantial evidence that the insured caused the loss; but there is no smoking gun.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dworjanyn\AppData\Local\Microsoft\Windows\Temporary Internet Files\Content.Outlook\OXGYA7TO\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31" y="381000"/>
            <a:ext cx="4413338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434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“SUSPICIOUS CIRCUMSTANCES”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GOAL: Insuramax does not have a standardized rule or rules to determine when a loss is self-inflicted.</a:t>
            </a:r>
          </a:p>
          <a:p>
            <a:r>
              <a:rPr lang="en-US" dirty="0" smtClean="0"/>
              <a:t>“REPTILE” GOAL: Because Insuramax has no standardized rule in the absence of a smoking gun for when a claim is fraudulent, it cannot be trusted to make correct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3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third-party claim where liability is clear but damages appear low, the adjuster responds to a high initial demand with a low counteroffer – lower than what the documentation suggests is fair.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“JUST AN OPENING OFFER”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GOAL: To demonstrate that Insuramax has a habit of making offers on claims that it knows to be too low.</a:t>
            </a:r>
          </a:p>
          <a:p>
            <a:r>
              <a:rPr lang="en-US" dirty="0" smtClean="0"/>
              <a:t>“REPTILE” GOAL: Because it engages in the practice of making low offers, Insuramax tries to take advantage of claimants who might “give up.”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4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REPTILE</a:t>
            </a:r>
            <a:br>
              <a:rPr lang="en-US" dirty="0" smtClean="0"/>
            </a:br>
            <a:r>
              <a:rPr lang="en-US" sz="3600" dirty="0" smtClean="0"/>
              <a:t>The 2009 Manual of the Plaintiff’s Revolution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1676400"/>
            <a:ext cx="5757864" cy="468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31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ONE		</a:t>
            </a:r>
            <a:r>
              <a:rPr lang="en-US" dirty="0" smtClean="0"/>
              <a:t>THE </a:t>
            </a:r>
            <a:r>
              <a:rPr lang="en-US" dirty="0"/>
              <a:t>SCIENCE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TWO		</a:t>
            </a:r>
            <a:r>
              <a:rPr lang="en-US" dirty="0" smtClean="0"/>
              <a:t>THE </a:t>
            </a:r>
            <a:r>
              <a:rPr lang="en-US" dirty="0"/>
              <a:t>REPTILE SPEAKS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THREE		THE TOXICOLOGY OF TORT – “REFORM”</a:t>
            </a:r>
          </a:p>
          <a:p>
            <a:pPr marL="0" indent="0">
              <a:buNone/>
            </a:pPr>
            <a:r>
              <a:rPr lang="en-US" dirty="0"/>
              <a:t>		(How They Hijacked the Reptile)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FOUR		</a:t>
            </a:r>
            <a:r>
              <a:rPr lang="en-US" dirty="0" smtClean="0"/>
              <a:t>ANTIDOTE </a:t>
            </a:r>
            <a:r>
              <a:rPr lang="en-US" dirty="0"/>
              <a:t>FOR TORT – “REFORM” POISON</a:t>
            </a:r>
          </a:p>
          <a:p>
            <a:pPr marL="0" indent="0">
              <a:buNone/>
            </a:pPr>
            <a:r>
              <a:rPr lang="en-US" dirty="0"/>
              <a:t>		(An Introduction to Danger)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FIVE		</a:t>
            </a:r>
            <a:r>
              <a:rPr lang="en-US" dirty="0" smtClean="0"/>
              <a:t>WHAT </a:t>
            </a:r>
            <a:r>
              <a:rPr lang="en-US" dirty="0"/>
              <a:t>DOES THE REPTILE MAKE US WANT?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2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SIX		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SAFETY 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RULES </a:t>
            </a:r>
            <a:endParaRPr lang="en-US" sz="2500" dirty="0" smtClean="0">
              <a:latin typeface="Times New Roman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dirty="0">
              <a:latin typeface="Times New Roman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latin typeface="Times New Roman"/>
                <a:ea typeface="Calibri"/>
                <a:cs typeface="Times New Roman"/>
              </a:rPr>
              <a:t>SEVEN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	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CODES(</a:t>
            </a:r>
            <a:r>
              <a:rPr lang="en-US" sz="2500" i="1" dirty="0" smtClean="0">
                <a:latin typeface="Times New Roman"/>
                <a:ea typeface="Calibri"/>
                <a:cs typeface="Times New Roman"/>
              </a:rPr>
              <a:t>Know </a:t>
            </a:r>
            <a:r>
              <a:rPr lang="en-US" sz="2500" i="1" dirty="0">
                <a:latin typeface="Times New Roman"/>
                <a:ea typeface="Calibri"/>
                <a:cs typeface="Times New Roman"/>
              </a:rPr>
              <a:t>Your Audience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)</a:t>
            </a:r>
            <a:endParaRPr lang="en-US" sz="25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latin typeface="Times New Roman"/>
                <a:ea typeface="Calibri"/>
                <a:cs typeface="Times New Roman"/>
              </a:rPr>
              <a:t>EIGHT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	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THE 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REPTILE AS 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LAW ENFORCER:			HARMS 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AND LOSSES 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ONLY</a:t>
            </a:r>
            <a:endParaRPr lang="en-US" sz="25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NINE		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HYPOCRISY</a:t>
            </a:r>
            <a:endParaRPr lang="en-US" sz="25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 </a:t>
            </a:r>
            <a:endParaRPr lang="en-US" sz="25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Times New Roman"/>
                <a:ea typeface="Calibri"/>
                <a:cs typeface="Times New Roman"/>
              </a:rPr>
              <a:t>TEN		</a:t>
            </a:r>
            <a:r>
              <a:rPr lang="en-US" sz="2500" dirty="0" smtClean="0">
                <a:latin typeface="Times New Roman"/>
                <a:ea typeface="Calibri"/>
                <a:cs typeface="Times New Roman"/>
              </a:rPr>
              <a:t>JURY </a:t>
            </a:r>
            <a:r>
              <a:rPr lang="en-US" sz="2500" dirty="0">
                <a:latin typeface="Times New Roman"/>
                <a:ea typeface="Calibri"/>
                <a:cs typeface="Times New Roman"/>
              </a:rPr>
              <a:t>SELECTION</a:t>
            </a:r>
            <a:endParaRPr lang="en-US" sz="25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2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ELEVEN</a:t>
            </a:r>
            <a:r>
              <a:rPr lang="en-US" sz="2700" dirty="0"/>
              <a:t>	OPENING FOR THE REPTILE</a:t>
            </a:r>
          </a:p>
          <a:p>
            <a:endParaRPr lang="en-US" sz="2700" dirty="0"/>
          </a:p>
          <a:p>
            <a:pPr marL="0" indent="0">
              <a:buNone/>
            </a:pPr>
            <a:r>
              <a:rPr lang="en-US" sz="2700" dirty="0" smtClean="0"/>
              <a:t>TWELVE</a:t>
            </a:r>
            <a:r>
              <a:rPr lang="en-US" sz="2700" dirty="0"/>
              <a:t>	EXPERT TESTIMONY</a:t>
            </a:r>
          </a:p>
          <a:p>
            <a:endParaRPr lang="en-US" sz="2700" dirty="0"/>
          </a:p>
          <a:p>
            <a:pPr marL="0" indent="0">
              <a:buNone/>
            </a:pPr>
            <a:r>
              <a:rPr lang="en-US" sz="2700" dirty="0" smtClean="0"/>
              <a:t>THIRTEEN</a:t>
            </a:r>
            <a:r>
              <a:rPr lang="en-US" sz="2700" dirty="0"/>
              <a:t>	CLOSING</a:t>
            </a:r>
          </a:p>
          <a:p>
            <a:endParaRPr lang="en-US" sz="2700" dirty="0"/>
          </a:p>
          <a:p>
            <a:pPr marL="0" indent="0">
              <a:buNone/>
            </a:pPr>
            <a:r>
              <a:rPr lang="en-US" sz="2700" dirty="0" smtClean="0"/>
              <a:t>FOURTEEN</a:t>
            </a:r>
            <a:r>
              <a:rPr lang="en-US" sz="2700" dirty="0"/>
              <a:t>	SCRIPTURE AND THE REPTILE</a:t>
            </a:r>
          </a:p>
          <a:p>
            <a:pPr marL="0" indent="0">
              <a:buNone/>
            </a:pPr>
            <a:r>
              <a:rPr lang="en-US" sz="2700" dirty="0"/>
              <a:t>			</a:t>
            </a:r>
          </a:p>
          <a:p>
            <a:pPr marL="0" indent="0">
              <a:buNone/>
            </a:pPr>
            <a:r>
              <a:rPr lang="en-US" sz="2700" dirty="0" smtClean="0"/>
              <a:t>FIFTEEN</a:t>
            </a:r>
            <a:r>
              <a:rPr lang="en-US" sz="2700" dirty="0"/>
              <a:t>	CASE </a:t>
            </a:r>
            <a:r>
              <a:rPr lang="en-US" sz="2700" dirty="0" smtClean="0"/>
              <a:t>SELECTION</a:t>
            </a:r>
            <a:endParaRPr lang="en-US" sz="27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SIXTEEN	</a:t>
            </a:r>
            <a:r>
              <a:rPr lang="en-US" dirty="0" smtClean="0"/>
              <a:t>MEDIATION </a:t>
            </a:r>
            <a:r>
              <a:rPr lang="en-US" dirty="0"/>
              <a:t>AND THE REPTILE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SEVENTEEN	</a:t>
            </a:r>
            <a:r>
              <a:rPr lang="en-US" dirty="0" smtClean="0"/>
              <a:t>CLIENT </a:t>
            </a:r>
            <a:r>
              <a:rPr lang="en-US" dirty="0"/>
              <a:t>PREPARATION FOR DEPOSITION AND </a:t>
            </a:r>
            <a:r>
              <a:rPr lang="en-US" dirty="0" smtClean="0"/>
              <a:t>		TRIAL TESTIMONY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EIGHTEEN	</a:t>
            </a:r>
            <a:r>
              <a:rPr lang="en-US" dirty="0" smtClean="0"/>
              <a:t>THE </a:t>
            </a:r>
            <a:r>
              <a:rPr lang="en-US" dirty="0"/>
              <a:t>REPTILE TAKES DEFENSE DEPOSITIONS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NINETEEN	</a:t>
            </a:r>
            <a:r>
              <a:rPr lang="en-US" dirty="0" smtClean="0"/>
              <a:t>“</a:t>
            </a:r>
            <a:r>
              <a:rPr lang="en-US" dirty="0"/>
              <a:t>SMALL” CASES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TWENTY	</a:t>
            </a:r>
            <a:r>
              <a:rPr lang="en-US" dirty="0" smtClean="0"/>
              <a:t>STIPULATED </a:t>
            </a:r>
            <a:r>
              <a:rPr lang="en-US" dirty="0"/>
              <a:t>CASES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TWENTY-ONE	MEDICAL NEGLIGENCE CASES AND THE </a:t>
            </a:r>
            <a:r>
              <a:rPr lang="en-US" dirty="0" smtClean="0"/>
              <a:t>REPTILE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90075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The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the Reptile sees a survival danger, even a small one, she protects her genes  by impelling the juror to protect himself and his community.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Goal is to get juror’s brain out of fritter mode and into survival mode.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Antidote for tort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How likely was it that the at or omission would hurt someone?</a:t>
            </a:r>
          </a:p>
          <a:p>
            <a:pPr marL="0" indent="0">
              <a:buNone/>
            </a:pPr>
            <a:r>
              <a:rPr lang="en-US" dirty="0" smtClean="0"/>
              <a:t>2) How much harm could it have caused?</a:t>
            </a:r>
          </a:p>
          <a:p>
            <a:pPr marL="0" indent="0">
              <a:buNone/>
            </a:pPr>
            <a:r>
              <a:rPr lang="en-US" dirty="0" smtClean="0"/>
              <a:t>3) How much </a:t>
            </a:r>
            <a:r>
              <a:rPr lang="en-US" dirty="0" smtClean="0"/>
              <a:t>harm could </a:t>
            </a:r>
            <a:r>
              <a:rPr lang="en-US" dirty="0" smtClean="0"/>
              <a:t>it have caused in other kinds of situations?</a:t>
            </a:r>
          </a:p>
          <a:p>
            <a:pPr marL="0" indent="0">
              <a:buNone/>
            </a:pPr>
            <a:r>
              <a:rPr lang="en-US" dirty="0" smtClean="0"/>
              <a:t>Show jurors the amount of potential harm.</a:t>
            </a:r>
          </a:p>
          <a:p>
            <a:pPr marL="0" indent="0">
              <a:buNone/>
            </a:pPr>
            <a:r>
              <a:rPr lang="en-US" dirty="0" smtClean="0"/>
              <a:t>Show possibility to meliorate by verdict, to serve as guardians of community.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80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732</Words>
  <Application>Microsoft Office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Reptile Theory in  Insurance Coverage and Bad Faith Litigation</vt:lpstr>
      <vt:lpstr>PowerPoint Presentation</vt:lpstr>
      <vt:lpstr>REPTILE The 2009 Manual of the Plaintiff’s Revolution</vt:lpstr>
      <vt:lpstr>Table of Contents</vt:lpstr>
      <vt:lpstr>PowerPoint Presentation</vt:lpstr>
      <vt:lpstr>PowerPoint Presentation</vt:lpstr>
      <vt:lpstr>PowerPoint Presentation</vt:lpstr>
      <vt:lpstr>Chapter 1 The Science</vt:lpstr>
      <vt:lpstr>Chapter 3 Antidote for tort reform</vt:lpstr>
      <vt:lpstr>Chapter Six       Safety Rules</vt:lpstr>
      <vt:lpstr>Accident vs. Rule</vt:lpstr>
      <vt:lpstr>7     Codes</vt:lpstr>
      <vt:lpstr>18  Defense Depositions</vt:lpstr>
      <vt:lpstr>18 Defense    Depositions</vt:lpstr>
      <vt:lpstr>PowerPoint Presentation</vt:lpstr>
      <vt:lpstr>Deposition preparation</vt:lpstr>
      <vt:lpstr>COMMON THEME #1</vt:lpstr>
      <vt:lpstr>“DIDN’T FOLLOW THE MANUAL”</vt:lpstr>
      <vt:lpstr>COMMON THEME #2</vt:lpstr>
      <vt:lpstr>“SUSPICIOUS CIRCUMSTANCES”</vt:lpstr>
      <vt:lpstr>COMMON THEME #3</vt:lpstr>
      <vt:lpstr>“JUST AN OPENING OFFER”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D. Ellison</dc:creator>
  <cp:lastModifiedBy>laptop</cp:lastModifiedBy>
  <cp:revision>26</cp:revision>
  <dcterms:created xsi:type="dcterms:W3CDTF">2015-10-19T00:50:29Z</dcterms:created>
  <dcterms:modified xsi:type="dcterms:W3CDTF">2015-10-23T11:35:32Z</dcterms:modified>
</cp:coreProperties>
</file>